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9"/>
  </p:notesMasterIdLst>
  <p:handoutMasterIdLst>
    <p:handoutMasterId r:id="rId10"/>
  </p:handoutMasterIdLst>
  <p:sldIdLst>
    <p:sldId id="256" r:id="rId5"/>
    <p:sldId id="317" r:id="rId6"/>
    <p:sldId id="318" r:id="rId7"/>
    <p:sldId id="319" r:id="rId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74C407-6CFE-4D0E-9483-87320C4859A1}" v="25" dt="2021-06-07T11:37:02.1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30-6-2021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30-6-2021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>
                <a:solidFill>
                  <a:srgbClr val="0070C0"/>
                </a:solidFill>
              </a:rPr>
              <a:t>Inventarisatie plangebied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Inventarisatie plangebied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Marktonderzoek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>
                <a:solidFill>
                  <a:srgbClr val="0070C0"/>
                </a:solidFill>
              </a:rPr>
              <a:t> Ontwerp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Natuur in de stad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Samenwerken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/>
              <a:t> klantgericht werken</a:t>
            </a:r>
          </a:p>
          <a:p>
            <a:pPr marL="0" indent="0">
              <a:buNone/>
            </a:pPr>
            <a:r>
              <a:rPr lang="nl-NL" sz="2000" dirty="0"/>
              <a:t> 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854497"/>
              </p:ext>
            </p:extLst>
          </p:nvPr>
        </p:nvGraphicFramePr>
        <p:xfrm>
          <a:off x="2177583" y="5714290"/>
          <a:ext cx="7459328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Presentatie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9"/>
          </a:xfrm>
        </p:spPr>
        <p:txBody>
          <a:bodyPr>
            <a:normAutofit/>
          </a:bodyPr>
          <a:lstStyle/>
          <a:p>
            <a:r>
              <a:rPr lang="nl-NL" dirty="0"/>
              <a:t>Klantgericht werken volgens ALIE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  <p:pic>
        <p:nvPicPr>
          <p:cNvPr id="2050" name="Picture 2" descr="Plan Transparent Png - Planning Icon Png, Png Download - kind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126" y="1567046"/>
            <a:ext cx="3353960" cy="349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1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F8DC6-7A2A-4BE2-9296-D319B85D1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kan je de klant laten ervaren dat je écht klantgericht bent?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CFC9D2-8C70-4DAD-9447-2C2918B92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gebruik van het volgende ezelsbruggetje ALIE:</a:t>
            </a:r>
          </a:p>
          <a:p>
            <a:r>
              <a:rPr lang="nl-NL" b="1" dirty="0"/>
              <a:t>A</a:t>
            </a:r>
            <a:r>
              <a:rPr lang="nl-NL" dirty="0"/>
              <a:t>andacht</a:t>
            </a:r>
          </a:p>
          <a:p>
            <a:pPr marL="0" indent="0">
              <a:buNone/>
            </a:pPr>
            <a:r>
              <a:rPr lang="nl-NL" sz="1600" dirty="0"/>
              <a:t>Laat de klant merken dat je luistert naar haar/zijn wensen. Bijvoorbeeld door antwoord te geven op vragen en updates te geven gedurende het project.</a:t>
            </a:r>
          </a:p>
          <a:p>
            <a:r>
              <a:rPr lang="nl-NL" b="1" dirty="0"/>
              <a:t>L</a:t>
            </a:r>
            <a:r>
              <a:rPr lang="nl-NL" dirty="0"/>
              <a:t>eiding</a:t>
            </a:r>
          </a:p>
          <a:p>
            <a:pPr marL="0" indent="0">
              <a:buNone/>
            </a:pPr>
            <a:r>
              <a:rPr lang="nl-NL" sz="1600" dirty="0"/>
              <a:t>Neem de leiding door goede vragen te stellen en de klant te begeleiden door het ontwerp</a:t>
            </a:r>
          </a:p>
          <a:p>
            <a:r>
              <a:rPr lang="nl-NL" b="1" dirty="0"/>
              <a:t>I</a:t>
            </a:r>
            <a:r>
              <a:rPr lang="nl-NL" dirty="0"/>
              <a:t>nvloed</a:t>
            </a:r>
          </a:p>
          <a:p>
            <a:pPr marL="0" indent="0">
              <a:buNone/>
            </a:pPr>
            <a:r>
              <a:rPr lang="nl-NL" sz="1600" dirty="0"/>
              <a:t>Laat de klant keuzes maken in het ontwerp en neem dit mee jouw advies. De klant ervaart hierdoor invloed in het proces</a:t>
            </a:r>
          </a:p>
          <a:p>
            <a:r>
              <a:rPr lang="nl-NL" b="1" dirty="0"/>
              <a:t>E</a:t>
            </a:r>
            <a:r>
              <a:rPr lang="nl-NL" dirty="0"/>
              <a:t>rkenning</a:t>
            </a:r>
          </a:p>
          <a:p>
            <a:pPr marL="0" indent="0">
              <a:buNone/>
            </a:pPr>
            <a:r>
              <a:rPr lang="nl-NL" sz="1600" dirty="0"/>
              <a:t>Geeft een klant aan wat hij/zij mooi vindt of anders wilt? Neem dit serieus en vraag hier op door. Hij/ zij ervaart dat zijn gedachten erkent worden.</a:t>
            </a:r>
          </a:p>
        </p:txBody>
      </p:sp>
    </p:spTree>
    <p:extLst>
      <p:ext uri="{BB962C8B-B14F-4D97-AF65-F5344CB8AC3E}">
        <p14:creationId xmlns:p14="http://schemas.microsoft.com/office/powerpoint/2010/main" val="362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850CB-974C-439E-9076-D66483A2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Verantwoording van het ontwerp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DFF541-956B-4EA4-ACE0-EBBA18234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Leg in je verslag uit hoe jullie klantgericht hebben gewerkt volgens ALIE.</a:t>
            </a:r>
          </a:p>
        </p:txBody>
      </p:sp>
    </p:spTree>
    <p:extLst>
      <p:ext uri="{BB962C8B-B14F-4D97-AF65-F5344CB8AC3E}">
        <p14:creationId xmlns:p14="http://schemas.microsoft.com/office/powerpoint/2010/main" val="2914214672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972017-D562-41D6-B711-EB7B899DB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199</Words>
  <Application>Microsoft Office PowerPoint</Application>
  <PresentationFormat>Breedbeeld</PresentationFormat>
  <Paragraphs>39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Thema1</vt:lpstr>
      <vt:lpstr>Inventarisatie plangebied</vt:lpstr>
      <vt:lpstr>Inhoud </vt:lpstr>
      <vt:lpstr>Hoe kan je de klant laten ervaren dat je écht klantgericht bent?</vt:lpstr>
      <vt:lpstr>Verantwoording van het ontwerp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Machiel Huizer</cp:lastModifiedBy>
  <cp:revision>26</cp:revision>
  <dcterms:created xsi:type="dcterms:W3CDTF">2020-08-25T13:15:30Z</dcterms:created>
  <dcterms:modified xsi:type="dcterms:W3CDTF">2021-06-30T08:21:42Z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